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8" r:id="rId6"/>
    <p:sldId id="263" r:id="rId7"/>
    <p:sldId id="269" r:id="rId8"/>
    <p:sldId id="267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EF50D5-9009-4CBF-BCC1-7E7F60F35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FB27010-5F99-4C7C-A35B-33C839D7F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F513FC-6253-41A0-BD64-6F1D8F10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F10B-728B-459D-91E2-7D26760AD615}" type="datetimeFigureOut">
              <a:rPr lang="hu-HU" smtClean="0"/>
              <a:t>2025. 09. 08.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ED3D751-5C03-4499-9D80-EC3AB571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2B097F-29F6-40B2-95DB-0A71E6374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B99-2CDA-46DB-858B-AF6D9639A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77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0641EA-29EC-484A-9733-97F1EE30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4297A6D-ED52-4E2B-A095-2949191C0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8CDBC5E-371B-4134-B365-82BE280D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F10B-728B-459D-91E2-7D26760AD615}" type="datetimeFigureOut">
              <a:rPr lang="hu-HU" smtClean="0"/>
              <a:t>2025. 09. 08.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152A392-979F-4099-BF00-03090562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62E4D99-6E5F-4E13-BB5E-26383D54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B99-2CDA-46DB-858B-AF6D9639A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24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E02843A-836F-49A5-857E-BFE1BCBA9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CD54CFD-6744-477E-8A59-07BE6289E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91D16A-E31A-42EB-A880-115D050F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F10B-728B-459D-91E2-7D26760AD615}" type="datetimeFigureOut">
              <a:rPr lang="hu-HU" smtClean="0"/>
              <a:t>2025. 09. 08.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064DA80-1213-4DC3-BD9B-5C790677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FFCC75-1D0C-45E3-9649-E9BE6CFE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B99-2CDA-46DB-858B-AF6D9639A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01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BC4342-B411-4AAC-8E9A-87779C76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09387C-91E3-4EFD-BDF1-F6E08517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F2BA16C-ED68-4C08-AB2B-D7F1F576C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F10B-728B-459D-91E2-7D26760AD615}" type="datetimeFigureOut">
              <a:rPr lang="hu-HU" smtClean="0"/>
              <a:t>2025. 09. 08.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D2ABC4-F33A-4EDE-83B2-D1B5A5EA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8A6C91F-FB22-434F-9FE1-57F3B9F4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B99-2CDA-46DB-858B-AF6D9639A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25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F4A808-1B9D-4BC1-B595-EE584B54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E30E3C-5CD0-4A91-B303-C6C9B8FBD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89E5F96-D74E-4E86-A6E1-3F9E94BE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F10B-728B-459D-91E2-7D26760AD615}" type="datetimeFigureOut">
              <a:rPr lang="hu-HU" smtClean="0"/>
              <a:t>2025. 09. 08.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565834-4180-4E97-99DA-9CEFABAC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1F02F84-3B18-41C0-8A6F-21DF87CC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B99-2CDA-46DB-858B-AF6D9639A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619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CED42E-9D62-4AE9-A07A-2516ED6C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75D9F6-5710-4662-926F-42C385666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59A6013-5CDB-4E7D-B7FE-7A3DB739E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CE0049D-7431-48B3-BB31-3B6F6823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F10B-728B-459D-91E2-7D26760AD615}" type="datetimeFigureOut">
              <a:rPr lang="hu-HU" smtClean="0"/>
              <a:t>2025. 09. 08.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CBE62A7-C81C-45BA-AF61-D916EBA6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A78F1D2-A26E-49FA-A800-C9B9641D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B99-2CDA-46DB-858B-AF6D9639A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24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F2A8E5-FED1-4EFD-81D1-1950A59D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88FB4A-D912-4C4C-8068-CD34CE0DC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11E2320-59CD-4C73-9E9F-63F44168A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0C48524-D879-4183-9AA2-507421088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FCD69DC-4BD4-411E-8BC2-9CEF2181A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F2AB312-1D71-4D1A-9DF8-C49DDD38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F10B-728B-459D-91E2-7D26760AD615}" type="datetimeFigureOut">
              <a:rPr lang="hu-HU" smtClean="0"/>
              <a:t>2025. 09. 08.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C6238CA-4283-4EED-BC5A-96CE6C81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ADC81BD-C38D-42AB-AAE0-DD9E48CA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B99-2CDA-46DB-858B-AF6D9639A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47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8DFA56-2E02-4EFC-9F29-D52631A6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43430B4-8DDF-4A37-8142-F74FDADA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F10B-728B-459D-91E2-7D26760AD615}" type="datetimeFigureOut">
              <a:rPr lang="hu-HU" smtClean="0"/>
              <a:t>2025. 09. 08.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AA26217-D2CC-41EF-8441-8AE2FD32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1C3DD03-551A-4A8A-970D-D87B5789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B99-2CDA-46DB-858B-AF6D9639A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871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220921C-2E2B-4829-BB9A-FF2B8439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F10B-728B-459D-91E2-7D26760AD615}" type="datetimeFigureOut">
              <a:rPr lang="hu-HU" smtClean="0"/>
              <a:t>2025. 09. 08.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59473D2-9F16-429B-9C75-2CB9AD8B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124D48B-F218-4603-9734-37C1BCD0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B99-2CDA-46DB-858B-AF6D9639A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22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83EAAD-38F5-4955-B41F-3D3B90DF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FC1AFB-B9C0-40A5-91DD-12346BE6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50CAD1E-1449-4B9D-AA1C-3EC4C4E51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0BB3DEF-A759-4170-8D69-D4293AC5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F10B-728B-459D-91E2-7D26760AD615}" type="datetimeFigureOut">
              <a:rPr lang="hu-HU" smtClean="0"/>
              <a:t>2025. 09. 08.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C604F87-118C-42F2-BA5C-640420A0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E06C54-260A-400D-98B7-9FA7C509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B99-2CDA-46DB-858B-AF6D9639A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72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63B737-D264-4281-85A8-AA8EDD7CB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0766057-9996-43AD-928F-0469C874A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DB6E848-E732-414F-9B51-FFF984972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F47893F-7A11-42FB-A51F-96A9E30B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F10B-728B-459D-91E2-7D26760AD615}" type="datetimeFigureOut">
              <a:rPr lang="hu-HU" smtClean="0"/>
              <a:t>2025. 09. 08.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DA207DF-D7C7-4EE9-930B-D7D04DDA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3D10945-4779-4B6B-9958-E8E0F700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B99-2CDA-46DB-858B-AF6D9639A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881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320B9E5-9EFF-4479-BA4E-C717ECD1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BD5552B-DE0A-48A2-9E1B-DAA27544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4F83290-4E01-4905-82D4-FE5D9307E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F10B-728B-459D-91E2-7D26760AD615}" type="datetimeFigureOut">
              <a:rPr lang="hu-HU" smtClean="0"/>
              <a:t>2025. 09. 08.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778EA85-0773-412A-9A73-5288408A1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401B336-C59C-4CFB-BB67-4AE984AB1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87B99-2CDA-46DB-858B-AF6D9639A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80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rt.pte.hu/hu/munkatarsa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ssword.pte.hu/password/change" TargetMode="External"/><Relationship Id="rId2" Type="http://schemas.openxmlformats.org/officeDocument/2006/relationships/hyperlink" Target="https://password.pte.hu/password/ne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ptun.pte.hu/hu/neptun/segedletek/jelszokezeles-es-ketfaktoros-azonosit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ptun.pte.hu/hu/neptun" TargetMode="External"/><Relationship Id="rId2" Type="http://schemas.openxmlformats.org/officeDocument/2006/relationships/hyperlink" Target="https://art.pte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neptun.pte.hu/hu/neptun/segedletek/elso-lepese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ig.pte.hu/hu/neptun/segedletek/beiratkozasbejelentkez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ig.pte.hu/hu/neptun/segedletek/targy-es-kurzusfelvete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CB9FB1-7A85-4DE6-B1EA-BEF70D77D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0340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hu-HU" dirty="0" err="1"/>
              <a:t>Neptun</a:t>
            </a:r>
            <a:r>
              <a:rPr lang="hu-HU" dirty="0"/>
              <a:t> – kezelési javaslatok, évkezdéssel kapcsolatos hallgatói feladatok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A2E53A7-462D-4DC7-87AB-357BF6DDF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5770"/>
            <a:ext cx="9144000" cy="103202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algn="r"/>
            <a:r>
              <a:rPr lang="hu-HU" dirty="0"/>
              <a:t>Móritz Péter</a:t>
            </a:r>
          </a:p>
          <a:p>
            <a:pPr algn="r"/>
            <a:r>
              <a:rPr lang="hu-HU" dirty="0"/>
              <a:t>MK </a:t>
            </a:r>
            <a:r>
              <a:rPr lang="hu-HU" dirty="0" err="1"/>
              <a:t>Neptun</a:t>
            </a:r>
            <a:r>
              <a:rPr lang="hu-HU" dirty="0"/>
              <a:t> kari kulcsfelhasználó</a:t>
            </a:r>
          </a:p>
        </p:txBody>
      </p:sp>
    </p:spTree>
    <p:extLst>
      <p:ext uri="{BB962C8B-B14F-4D97-AF65-F5344CB8AC3E}">
        <p14:creationId xmlns:p14="http://schemas.microsoft.com/office/powerpoint/2010/main" val="277886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D10C31-D495-459C-8D0D-16C4BCE9177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u-HU" dirty="0"/>
              <a:t>Segítség kérése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3C55B1-C523-4322-8634-2DB38F97DEF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Hiba, vagy elakadás esetén keressék bizalommal a Tanulmányi Osztály munkatársait, vagy a </a:t>
            </a:r>
            <a:r>
              <a:rPr lang="hu-HU" dirty="0" err="1"/>
              <a:t>Neptun</a:t>
            </a:r>
            <a:r>
              <a:rPr lang="hu-HU" dirty="0"/>
              <a:t> kari kulcsfelhasználót a honlapon megadott elérhetőségeken: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dirty="0">
                <a:hlinkClick r:id="rId2"/>
              </a:rPr>
              <a:t>https://art.pte.hu/hu/munkatarsak</a:t>
            </a:r>
            <a:endParaRPr lang="hu-HU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728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D10C31-D495-459C-8D0D-16C4BCE91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9815068D-D590-4E89-87FD-0591E91C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11969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4400" dirty="0"/>
              <a:t>Sikeres évkezdést, tanulmányokat kívánok!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62101"/>
            <a:ext cx="9220200" cy="52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4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D10C31-D495-459C-8D0D-16C4BCE9177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u-HU" dirty="0"/>
              <a:t>Jelszókezelés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3C55B1-C523-4322-8634-2DB38F97DEF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password.pte.hu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Első új jelszó beállítása: </a:t>
            </a:r>
            <a:r>
              <a:rPr lang="hu-HU" dirty="0">
                <a:hlinkClick r:id="rId2"/>
              </a:rPr>
              <a:t>https://password.pte.hu/password/new</a:t>
            </a:r>
            <a:endParaRPr lang="hu-HU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Elfelejtett jelszó cseréje vagy zárolt fiók feloldása: </a:t>
            </a:r>
            <a:r>
              <a:rPr lang="hu-HU" dirty="0">
                <a:hlinkClick r:id="rId3"/>
              </a:rPr>
              <a:t>https://password.pte.hu/password/change</a:t>
            </a:r>
            <a:endParaRPr lang="hu-HU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A jelszónak tartalmaznia kell legalább egy kisbetűt, nagybetűt, számot, speciális karaktert (nem lehet „#”, „!”, „&amp;”) és legalább 12 karakter hosszúnak kell lennie! Névrészletet ne tartalmazzon!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Jelszó megváltoztatása -&gt; PTE </a:t>
            </a:r>
            <a:r>
              <a:rPr lang="hu-HU" cap="all" dirty="0"/>
              <a:t>KÖZPONTI BEJELENTKEZÉS</a:t>
            </a:r>
            <a:endParaRPr lang="hu-HU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A </a:t>
            </a:r>
            <a:r>
              <a:rPr lang="hu-HU" dirty="0" err="1"/>
              <a:t>neptunos</a:t>
            </a:r>
            <a:r>
              <a:rPr lang="hu-HU" dirty="0"/>
              <a:t> jelszókezeléshez (és az ajánlott 2faktoros azonosításhoz) további információ: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dirty="0">
                <a:hlinkClick r:id="rId4"/>
              </a:rPr>
              <a:t>https://neptun.pte.hu/hu/neptun/segedletek/jelszokezeles-es-ketfaktoros-azonositas</a:t>
            </a:r>
            <a:endParaRPr lang="hu-HU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67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D10C31-D495-459C-8D0D-16C4BCE9177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u-HU" dirty="0"/>
              <a:t>A tanulmányi rendszer elérése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3C55B1-C523-4322-8634-2DB38F97DEF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hu-HU" dirty="0"/>
              <a:t>Kari honlapon (</a:t>
            </a:r>
            <a:r>
              <a:rPr lang="hu-HU" dirty="0">
                <a:hlinkClick r:id="rId2"/>
              </a:rPr>
              <a:t>https://art.pte.hu/</a:t>
            </a:r>
            <a:r>
              <a:rPr lang="hu-HU" dirty="0"/>
              <a:t>) vagy a </a:t>
            </a:r>
            <a:r>
              <a:rPr lang="hu-HU" dirty="0">
                <a:hlinkClick r:id="rId3"/>
              </a:rPr>
              <a:t>https://neptun.pte.hu/hu/neptun</a:t>
            </a:r>
            <a:r>
              <a:rPr lang="hu-HU" dirty="0"/>
              <a:t> oldalon keresztül az új hallgatói webre vezető „BELÉPÉS”-t választva: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Belépés: postai úton/e-mailben kiküldött felhasználó névvel és a hozzá tartozó jelszóval (password.pte.hu)</a:t>
            </a:r>
          </a:p>
          <a:p>
            <a:endParaRPr lang="hu-HU" dirty="0"/>
          </a:p>
          <a:p>
            <a:r>
              <a:rPr lang="hu-HU" dirty="0"/>
              <a:t>További információ a bejelentkezéshez: </a:t>
            </a:r>
            <a:r>
              <a:rPr lang="hu-H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https://neptun.pte.hu/hu/neptun/segedletek/elso-lepesek</a:t>
            </a:r>
            <a:endParaRPr lang="hu-HU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544" y="2629333"/>
            <a:ext cx="32480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7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D10C31-D495-459C-8D0D-16C4BCE9177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u-HU" dirty="0"/>
              <a:t>Belépő oldal (3 nyelven)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325" y="1705978"/>
            <a:ext cx="8777287" cy="434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7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55658-3F1F-10BA-120B-138B55624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5553E1-2E9D-F5F0-8F74-DA287D33506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u-HU" dirty="0"/>
              <a:t>Kétlépcsős azonosítás beállítása (app. letöltését követően)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B88B2DE7-030D-E5E8-8593-73044DBFC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1163"/>
            <a:ext cx="10716491" cy="4829782"/>
          </a:xfrm>
        </p:spPr>
      </p:pic>
    </p:spTree>
    <p:extLst>
      <p:ext uri="{BB962C8B-B14F-4D97-AF65-F5344CB8AC3E}">
        <p14:creationId xmlns:p14="http://schemas.microsoft.com/office/powerpoint/2010/main" val="198161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D10C31-D495-459C-8D0D-16C4BCE91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dirty="0"/>
              <a:t>Beiratkozás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3C55B1-C523-4322-8634-2DB38F97D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076"/>
            <a:ext cx="10515600" cy="561068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dirty="0"/>
              <a:t>Szükséges a képzés megkezdéséhez, a képzés alatt egyszer, az egyetemi felvételt követően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dirty="0"/>
              <a:t>Formája: beiratkozási kérelem kitöltése a </a:t>
            </a:r>
            <a:r>
              <a:rPr lang="hu-HU" sz="2200" dirty="0" err="1"/>
              <a:t>Neptunon</a:t>
            </a:r>
            <a:r>
              <a:rPr lang="hu-HU" sz="2200" dirty="0"/>
              <a:t> keresztül (adatok ellenőrzése, esetleg javítása, szükséges nyilatkozatok kitöltése)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dirty="0"/>
              <a:t>A hallgatói jogviszony a kérelem jóváhagyásával jön létre!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dirty="0"/>
              <a:t>Elérés: Ügyintézés / Féléves regisztráció menü (csak az aktuális időszak sora alatt él a </a:t>
            </a:r>
            <a:r>
              <a:rPr lang="hu-HU" sz="2200" i="1" dirty="0"/>
              <a:t>Beiratkozás</a:t>
            </a:r>
            <a:r>
              <a:rPr lang="hu-HU" sz="2200" dirty="0"/>
              <a:t> gomb):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1" y="4322008"/>
            <a:ext cx="8629650" cy="22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0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4FD44-A913-F106-0795-1948E0DC2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BCFA83-0D37-79FE-B7FE-14C4F830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dirty="0"/>
              <a:t>Beiratkozás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22A611-8303-AE62-631A-B1E967C5B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076"/>
            <a:ext cx="10515600" cy="561068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dirty="0"/>
              <a:t>Féléves státusz kiválasztása: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2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1A1573C-A9DD-1105-8781-CFCB1C63E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0" y="1613830"/>
            <a:ext cx="10078225" cy="50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8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D10C31-D495-459C-8D0D-16C4BCE91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dirty="0"/>
              <a:t>Beiratkozás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3C55B1-C523-4322-8634-2DB38F97D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076"/>
            <a:ext cx="10515600" cy="561068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Passzív féléves státusszal dékáni engedéllyel lehet megkezdeni a tanulmányokat (további </a:t>
            </a:r>
            <a:r>
              <a:rPr lang="hu-HU" dirty="0" err="1"/>
              <a:t>info</a:t>
            </a:r>
            <a:r>
              <a:rPr lang="hu-HU" dirty="0"/>
              <a:t> a TO-n).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Önköltséges hallgatók esetében az Aktív státusz feltétele az önköltségi díj 40 %-</a:t>
            </a:r>
            <a:r>
              <a:rPr lang="hu-HU" dirty="0" err="1"/>
              <a:t>ának</a:t>
            </a:r>
            <a:r>
              <a:rPr lang="hu-HU" dirty="0"/>
              <a:t> befizetése!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További információ (fontos segédlet):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dirty="0">
                <a:hlinkClick r:id="rId2"/>
              </a:rPr>
              <a:t>https://oig.pte.hu/hu/neptun/segedletek/beiratkozasbejelentkezes</a:t>
            </a:r>
            <a:endParaRPr lang="hu-HU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439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D10C31-D495-459C-8D0D-16C4BCE91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dirty="0"/>
              <a:t>Tárgy- és kurzusfelvétel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3C55B1-C523-4322-8634-2DB38F97D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076"/>
            <a:ext cx="10515600" cy="561068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Tárgy: elsajátítandó ismeretkör, mely teljesítésével kreditet szerezhet a hallgató. Meghatározott mennyiségű kredit szerzése szükséges a diploma megszerzéséhez.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Kurzus: meghatározza, hogy adott tárgy(</a:t>
            </a:r>
            <a:r>
              <a:rPr lang="hu-HU" dirty="0" err="1"/>
              <a:t>ak</a:t>
            </a:r>
            <a:r>
              <a:rPr lang="hu-HU" dirty="0"/>
              <a:t>) vonatkozásában ki oktat, melyik teremben, melyik félévben, milyen időpontban és milyen foglalkozás típussal (előadás/gyakorlat/szeminárium/stb.).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A </a:t>
            </a:r>
            <a:r>
              <a:rPr lang="hu-HU" dirty="0" err="1"/>
              <a:t>Neptunban</a:t>
            </a:r>
            <a:r>
              <a:rPr lang="hu-HU" dirty="0"/>
              <a:t> tárgyat és kurzust együttesen kell felvenni.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Elérés: Tárgyak / Tárgyfelvétel menü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Tárgy akkor vehető fel, ha a meghirdetett összes kurzustípusból 1 kiválasztásra kerül (kivétel a vizsgakurzus)!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További információ: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dirty="0">
                <a:hlinkClick r:id="rId2"/>
              </a:rPr>
              <a:t>https://oig.pte.hu/hu/neptun/segedletek/targy-es-kurzusfelvetel</a:t>
            </a:r>
            <a:endParaRPr lang="hu-HU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5137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489</Words>
  <Application>Microsoft Office PowerPoint</Application>
  <PresentationFormat>Szélesvásznú</PresentationFormat>
  <Paragraphs>44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Neptun – kezelési javaslatok, évkezdéssel kapcsolatos hallgatói feladatok</vt:lpstr>
      <vt:lpstr>Jelszókezelés</vt:lpstr>
      <vt:lpstr>A tanulmányi rendszer elérése</vt:lpstr>
      <vt:lpstr>Belépő oldal (3 nyelven)</vt:lpstr>
      <vt:lpstr>Kétlépcsős azonosítás beállítása (app. letöltését követően)</vt:lpstr>
      <vt:lpstr>Beiratkozás</vt:lpstr>
      <vt:lpstr>Beiratkozás</vt:lpstr>
      <vt:lpstr>Beiratkozás</vt:lpstr>
      <vt:lpstr>Tárgy- és kurzusfelvétel</vt:lpstr>
      <vt:lpstr>Segítség kérése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Neptun – évkezdéssel kapcsolatos hallgatói feladatok</dc:title>
  <dc:creator>Móritz Péter</dc:creator>
  <cp:lastModifiedBy>Móritz Péter</cp:lastModifiedBy>
  <cp:revision>53</cp:revision>
  <dcterms:created xsi:type="dcterms:W3CDTF">2021-09-04T20:09:13Z</dcterms:created>
  <dcterms:modified xsi:type="dcterms:W3CDTF">2025-09-08T16:05:56Z</dcterms:modified>
</cp:coreProperties>
</file>